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0" r:id="rId30"/>
    <p:sldId id="284" r:id="rId31"/>
    <p:sldId id="289" r:id="rId32"/>
    <p:sldId id="291" r:id="rId33"/>
    <p:sldId id="285" r:id="rId34"/>
    <p:sldId id="287" r:id="rId3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215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65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198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67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26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054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29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43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10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956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091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67D1-6DFE-4084-9D00-7FC944A5D637}" type="datetimeFigureOut">
              <a:rPr lang="pl-PL" smtClean="0"/>
              <a:t>21.08.2020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6E954-FEC9-4917-9E07-CCD85D1E53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27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chodzezkijami.pl/kalendarium" TargetMode="External"/><Relationship Id="rId2" Type="http://schemas.openxmlformats.org/officeDocument/2006/relationships/hyperlink" Target="http://www.starostwo.lezajsk.pl/pl/trasy-turystyczn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yqmXMway4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Przez marsz do zdrowia </a:t>
            </a:r>
            <a:br>
              <a:rPr lang="pl-PL" dirty="0" smtClean="0"/>
            </a:br>
            <a:r>
              <a:rPr lang="pl-PL" dirty="0" smtClean="0"/>
              <a:t>warsztaty </a:t>
            </a:r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 smtClean="0"/>
              <a:t>Walking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28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35429"/>
            <a:ext cx="10515600" cy="5741534"/>
          </a:xfrm>
        </p:spPr>
        <p:txBody>
          <a:bodyPr/>
          <a:lstStyle/>
          <a:p>
            <a:r>
              <a:rPr lang="pl-PL" dirty="0"/>
              <a:t>Fitness Sport: Czy szukałeś sportu pozwalającego rozgrzać 90 % mięśni w najkrótszym czasie, albo pozwalającego spalić 30% więcej kalorii niż bieganie w tym samym tempie? </a:t>
            </a:r>
            <a:endParaRPr lang="pl-PL" dirty="0" smtClean="0"/>
          </a:p>
          <a:p>
            <a:r>
              <a:rPr lang="pl-PL" dirty="0"/>
              <a:t>Sport dla szkół: Czy szukałeś sportu oferującego Twoim uczniom nowy, atrakcyjny rodzaj ruchu, by zabrać ich na łono natury oraz trzymającego ich bardzo łatwo w bliskiej grupie?</a:t>
            </a:r>
          </a:p>
        </p:txBody>
      </p:sp>
    </p:spTree>
    <p:extLst>
      <p:ext uri="{BB962C8B-B14F-4D97-AF65-F5344CB8AC3E}">
        <p14:creationId xmlns:p14="http://schemas.microsoft.com/office/powerpoint/2010/main" val="341101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Kije do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Walking’u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Z czego składa się dobry kij do NW?</a:t>
            </a:r>
          </a:p>
          <a:p>
            <a:pPr marL="0" indent="0">
              <a:buNone/>
            </a:pPr>
            <a:r>
              <a:rPr lang="pl-PL" dirty="0" smtClean="0"/>
              <a:t>1. Uchwyt</a:t>
            </a:r>
            <a:r>
              <a:rPr lang="pl-PL" dirty="0"/>
              <a:t>:</a:t>
            </a:r>
          </a:p>
          <a:p>
            <a:r>
              <a:rPr lang="pl-PL" dirty="0" smtClean="0"/>
              <a:t> </a:t>
            </a:r>
            <a:r>
              <a:rPr lang="pl-PL" dirty="0"/>
              <a:t>smukły kształt, dłonie mogą być otwarte i zamknięte bez wypierania, </a:t>
            </a:r>
          </a:p>
          <a:p>
            <a:r>
              <a:rPr lang="pl-PL" dirty="0" smtClean="0"/>
              <a:t> </a:t>
            </a:r>
            <a:r>
              <a:rPr lang="pl-PL" dirty="0"/>
              <a:t>brak wybrzuszeń, na palce,</a:t>
            </a:r>
          </a:p>
          <a:p>
            <a:r>
              <a:rPr lang="pl-PL" dirty="0" smtClean="0"/>
              <a:t> </a:t>
            </a:r>
            <a:r>
              <a:rPr lang="pl-PL" dirty="0"/>
              <a:t>wystarczająco długi dla dużych dłoni,</a:t>
            </a:r>
          </a:p>
          <a:p>
            <a:r>
              <a:rPr lang="pl-PL" dirty="0" smtClean="0"/>
              <a:t> </a:t>
            </a:r>
            <a:r>
              <a:rPr lang="pl-PL" dirty="0"/>
              <a:t>„rozwijające dodatki” w trakcie rozluźniania ręki  - pasek jest zamocowany 4-5 cm poniżej końca uchwytu. Ta część uchwytu jest nieznacznie zakrzywiona w stronę umożliwiającą dłoni na łagodne rozwinięcie,</a:t>
            </a:r>
          </a:p>
          <a:p>
            <a:r>
              <a:rPr lang="pl-PL" dirty="0" smtClean="0"/>
              <a:t> </a:t>
            </a:r>
            <a:r>
              <a:rPr lang="pl-PL" dirty="0"/>
              <a:t>przyjemny, lekki materiał trzymający dobrą przyczepność w każdych warunkach pogodowych albo nawet przy spoconych dłoniach, </a:t>
            </a:r>
          </a:p>
        </p:txBody>
      </p:sp>
    </p:spTree>
    <p:extLst>
      <p:ext uri="{BB962C8B-B14F-4D97-AF65-F5344CB8AC3E}">
        <p14:creationId xmlns:p14="http://schemas.microsoft.com/office/powerpoint/2010/main" val="155490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610906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2. Pasek</a:t>
            </a:r>
            <a:r>
              <a:rPr lang="pl-PL" dirty="0"/>
              <a:t>:</a:t>
            </a:r>
          </a:p>
          <a:p>
            <a:r>
              <a:rPr lang="pl-PL" dirty="0" smtClean="0"/>
              <a:t> </a:t>
            </a:r>
            <a:r>
              <a:rPr lang="pl-PL" dirty="0"/>
              <a:t>łatwe wpinanie i wypinanie: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Trigger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/>
              <a:t>dobra, uniwersalna forma,</a:t>
            </a:r>
          </a:p>
          <a:p>
            <a:r>
              <a:rPr lang="pl-PL" dirty="0" smtClean="0"/>
              <a:t> </a:t>
            </a:r>
            <a:r>
              <a:rPr lang="pl-PL" dirty="0"/>
              <a:t>brak „szczypania” przy rozluźnianiu dłoni,</a:t>
            </a:r>
          </a:p>
          <a:p>
            <a:r>
              <a:rPr lang="pl-PL" dirty="0" smtClean="0"/>
              <a:t> </a:t>
            </a:r>
            <a:r>
              <a:rPr lang="pl-PL" dirty="0"/>
              <a:t>łatwość działania,</a:t>
            </a:r>
          </a:p>
          <a:p>
            <a:r>
              <a:rPr lang="pl-PL" dirty="0" smtClean="0"/>
              <a:t> </a:t>
            </a:r>
            <a:r>
              <a:rPr lang="pl-PL" dirty="0"/>
              <a:t>optymalny transfer siły,</a:t>
            </a:r>
          </a:p>
          <a:p>
            <a:r>
              <a:rPr lang="pl-PL" dirty="0" smtClean="0"/>
              <a:t> </a:t>
            </a:r>
            <a:r>
              <a:rPr lang="pl-PL" dirty="0"/>
              <a:t>trzyma kijek zawsze w dobrej pozycji – uchwyt wisi pomiędzy kciukiem a palcem wskazującym, gdy dłoń jest otwarta,</a:t>
            </a:r>
          </a:p>
          <a:p>
            <a:r>
              <a:rPr lang="pl-PL" dirty="0" smtClean="0"/>
              <a:t> </a:t>
            </a:r>
            <a:r>
              <a:rPr lang="pl-PL" dirty="0"/>
              <a:t>dobry stosunek elastyczności i twardości, dający optymalny transfer siły oraz perfekcyjny komfort, </a:t>
            </a:r>
          </a:p>
          <a:p>
            <a:r>
              <a:rPr lang="pl-PL" dirty="0" smtClean="0"/>
              <a:t> </a:t>
            </a:r>
            <a:r>
              <a:rPr lang="pl-PL" dirty="0"/>
              <a:t>różne rozmiary, </a:t>
            </a:r>
          </a:p>
        </p:txBody>
      </p:sp>
    </p:spTree>
    <p:extLst>
      <p:ext uri="{BB962C8B-B14F-4D97-AF65-F5344CB8AC3E}">
        <p14:creationId xmlns:p14="http://schemas.microsoft.com/office/powerpoint/2010/main" val="217063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654449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3. Rurka</a:t>
            </a:r>
            <a:r>
              <a:rPr lang="pl-PL" dirty="0"/>
              <a:t>:</a:t>
            </a:r>
          </a:p>
          <a:p>
            <a:r>
              <a:rPr lang="pl-PL" dirty="0" smtClean="0"/>
              <a:t> </a:t>
            </a:r>
            <a:r>
              <a:rPr lang="pl-PL" dirty="0"/>
              <a:t>dobry stosunek elastyczności i twardości, </a:t>
            </a:r>
          </a:p>
          <a:p>
            <a:r>
              <a:rPr lang="pl-PL" dirty="0" smtClean="0"/>
              <a:t> </a:t>
            </a:r>
            <a:r>
              <a:rPr lang="pl-PL" dirty="0"/>
              <a:t>długa żywotność – maksymalne zabezpieczenie,</a:t>
            </a:r>
          </a:p>
          <a:p>
            <a:r>
              <a:rPr lang="pl-PL" dirty="0" smtClean="0"/>
              <a:t> </a:t>
            </a:r>
            <a:r>
              <a:rPr lang="pl-PL" dirty="0"/>
              <a:t>długości stałe i regulowane,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45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610906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4. Końcówka</a:t>
            </a:r>
            <a:r>
              <a:rPr lang="pl-PL" dirty="0"/>
              <a:t>:</a:t>
            </a:r>
          </a:p>
          <a:p>
            <a:r>
              <a:rPr lang="pl-PL" dirty="0" smtClean="0"/>
              <a:t> </a:t>
            </a:r>
            <a:r>
              <a:rPr lang="pl-PL" dirty="0"/>
              <a:t>dobra przyczepność na twardych i miękkich gruntach,</a:t>
            </a:r>
          </a:p>
          <a:p>
            <a:r>
              <a:rPr lang="pl-PL" dirty="0" smtClean="0"/>
              <a:t> </a:t>
            </a:r>
            <a:r>
              <a:rPr lang="pl-PL" dirty="0"/>
              <a:t>wymienne koszyczki,</a:t>
            </a:r>
          </a:p>
          <a:p>
            <a:r>
              <a:rPr lang="pl-PL" dirty="0" smtClean="0"/>
              <a:t> </a:t>
            </a:r>
            <a:r>
              <a:rPr lang="pl-PL" dirty="0"/>
              <a:t>długa żywotność,</a:t>
            </a:r>
          </a:p>
          <a:p>
            <a:r>
              <a:rPr lang="pl-PL" dirty="0" smtClean="0"/>
              <a:t> </a:t>
            </a:r>
            <a:r>
              <a:rPr lang="pl-PL" dirty="0"/>
              <a:t>dowolna możliwość obrotu koszyczka – bardzo ważna właściwość kijów z regulowaną długością, dlatego że stały koszyczek może prowadzić do rozluźnienia systemu trzymania długości kijka w głębokim gruncie,</a:t>
            </a:r>
          </a:p>
        </p:txBody>
      </p:sp>
    </p:spTree>
    <p:extLst>
      <p:ext uri="{BB962C8B-B14F-4D97-AF65-F5344CB8AC3E}">
        <p14:creationId xmlns:p14="http://schemas.microsoft.com/office/powerpoint/2010/main" val="32352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Materiały – wiedza techniczna: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Uchwyt </a:t>
            </a:r>
          </a:p>
          <a:p>
            <a:pPr marL="0" indent="0">
              <a:buNone/>
            </a:pPr>
            <a:r>
              <a:rPr lang="pl-PL" dirty="0" smtClean="0"/>
              <a:t>1. Komponent </a:t>
            </a:r>
            <a:r>
              <a:rPr lang="pl-PL" dirty="0" err="1"/>
              <a:t>Foam</a:t>
            </a:r>
            <a:r>
              <a:rPr lang="pl-PL" dirty="0"/>
              <a:t>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Trigger</a:t>
            </a:r>
            <a:r>
              <a:rPr lang="pl-PL" dirty="0"/>
              <a:t> </a:t>
            </a:r>
            <a:r>
              <a:rPr lang="pl-PL" dirty="0" err="1"/>
              <a:t>Grip</a:t>
            </a:r>
            <a:endParaRPr lang="pl-PL" dirty="0"/>
          </a:p>
          <a:p>
            <a:r>
              <a:rPr lang="pl-PL" dirty="0"/>
              <a:t>Materiał absorbujący, dobra izolacja termiczna, perfekcyjna przyczepność, ekstremalnie mała waga,</a:t>
            </a:r>
          </a:p>
          <a:p>
            <a:pPr marL="0" indent="0">
              <a:buNone/>
            </a:pPr>
            <a:r>
              <a:rPr lang="pl-PL" dirty="0" smtClean="0"/>
              <a:t>2. Komponent </a:t>
            </a:r>
            <a:r>
              <a:rPr lang="pl-PL" dirty="0" err="1"/>
              <a:t>CorTec</a:t>
            </a:r>
            <a:r>
              <a:rPr lang="pl-PL" dirty="0"/>
              <a:t>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Trigger</a:t>
            </a:r>
            <a:r>
              <a:rPr lang="pl-PL" dirty="0"/>
              <a:t> </a:t>
            </a:r>
            <a:r>
              <a:rPr lang="pl-PL" dirty="0" err="1"/>
              <a:t>Grip</a:t>
            </a:r>
            <a:endParaRPr lang="pl-PL" dirty="0"/>
          </a:p>
          <a:p>
            <a:r>
              <a:rPr lang="pl-PL" dirty="0"/>
              <a:t>Kompozycja z naturalnego korka i mieszanki termo – plastików, dla ekstremalnie długiej żywotności, perfekcyjnej przyczepności oraz izolacji termicznej,</a:t>
            </a:r>
          </a:p>
          <a:p>
            <a:pPr marL="0" indent="0">
              <a:buNone/>
            </a:pPr>
            <a:r>
              <a:rPr lang="pl-PL" dirty="0" smtClean="0"/>
              <a:t>3. Komponent </a:t>
            </a:r>
            <a:r>
              <a:rPr lang="pl-PL" dirty="0" err="1"/>
              <a:t>Soft</a:t>
            </a:r>
            <a:r>
              <a:rPr lang="pl-PL" dirty="0"/>
              <a:t>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Trigger</a:t>
            </a:r>
            <a:r>
              <a:rPr lang="pl-PL" dirty="0"/>
              <a:t> </a:t>
            </a:r>
            <a:r>
              <a:rPr lang="pl-PL" dirty="0" err="1"/>
              <a:t>Grip</a:t>
            </a:r>
            <a:endParaRPr lang="pl-PL" dirty="0"/>
          </a:p>
          <a:p>
            <a:r>
              <a:rPr lang="pl-PL" dirty="0"/>
              <a:t>Gumowa warstwa absorbująca wibracje i zapobiegająca poślizgowi,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82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Rurka </a:t>
            </a:r>
          </a:p>
          <a:p>
            <a:r>
              <a:rPr lang="pl-PL" dirty="0"/>
              <a:t>HM Carbon – wysoko modulowany węgiel, bardzo drogie i wysokiej jakości włókna, wplecione w rurkę przy pomocy specjalnej technologii,</a:t>
            </a:r>
          </a:p>
          <a:p>
            <a:r>
              <a:rPr lang="pl-PL" dirty="0"/>
              <a:t>Carbon – włókna węglowe wymieszane z włóknem szklanym bardziej lub mniej w zależności od oczekiwanej sztywności,</a:t>
            </a:r>
          </a:p>
          <a:p>
            <a:r>
              <a:rPr lang="pl-PL" dirty="0"/>
              <a:t>Aluminium stop 7075, specjalnie utwardzany za pomocą regulowanego przepływu powietrza,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5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Końcówka </a:t>
            </a:r>
          </a:p>
          <a:p>
            <a:r>
              <a:rPr lang="pl-PL" dirty="0" err="1"/>
              <a:t>Carbide</a:t>
            </a:r>
            <a:r>
              <a:rPr lang="pl-PL" dirty="0"/>
              <a:t> 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Tip</a:t>
            </a:r>
            <a:r>
              <a:rPr lang="pl-PL" dirty="0"/>
              <a:t> – elastyczna do zgięcia o 30</a:t>
            </a:r>
            <a:r>
              <a:rPr lang="pl-PL" baseline="30000" dirty="0"/>
              <a:t>0</a:t>
            </a:r>
            <a:r>
              <a:rPr lang="pl-PL" dirty="0"/>
              <a:t>, z końcem prawie tak twardym jak diament, o wyśmienitej przyczepności oraz zagwarantowanej długiej żywotności,</a:t>
            </a:r>
          </a:p>
          <a:p>
            <a:r>
              <a:rPr lang="pl-PL" dirty="0"/>
              <a:t>Gumowe końcówki – wulkanizowana guma zapewniająca najlepszą przyczepność oraz długą żywotność,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55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Ruchy w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Walking’u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Długość kija:</a:t>
            </a:r>
          </a:p>
          <a:p>
            <a:pPr marL="0" indent="0">
              <a:buNone/>
            </a:pPr>
            <a:r>
              <a:rPr lang="pl-PL" dirty="0"/>
              <a:t>0,66 do 0,7 x wysokość ciała </a:t>
            </a:r>
          </a:p>
          <a:p>
            <a:pPr marL="0" indent="0">
              <a:buNone/>
            </a:pPr>
            <a:r>
              <a:rPr lang="pl-PL" dirty="0"/>
              <a:t>W trakcie stania prosto i trzymania kija w pozycji pionowej, wyższe ramię i przedramię tworzą kąt większy niż 90</a:t>
            </a:r>
            <a:r>
              <a:rPr lang="pl-PL" baseline="30000" dirty="0"/>
              <a:t>0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 trakcie używania kija NW okaże się, że jego długość ma bardzo indywidualną wartość zależną także od długości nóg, górnych części ramion oraz korpusu. Dlatego dla początkujących zaleca się kije z regulowaną długością. </a:t>
            </a:r>
          </a:p>
          <a:p>
            <a:pPr marL="0" indent="0">
              <a:buNone/>
            </a:pPr>
            <a:r>
              <a:rPr lang="pl-PL" dirty="0"/>
              <a:t>Doświadczenie pokazuje, że długość kija może się wahać o +/- 8 centymetrów w zależności od harmonii ruchów dla każdego indywidualnie.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37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Charakterystyczne cechy ruchu NW: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4870677"/>
          </a:xfrm>
        </p:spPr>
        <p:txBody>
          <a:bodyPr>
            <a:normAutofit/>
          </a:bodyPr>
          <a:lstStyle/>
          <a:p>
            <a:r>
              <a:rPr lang="pl-PL" dirty="0" smtClean="0"/>
              <a:t> </a:t>
            </a:r>
            <a:r>
              <a:rPr lang="pl-PL" dirty="0"/>
              <a:t>kij jest zawsze umiejscowiony wstecz po przekątnej, </a:t>
            </a:r>
          </a:p>
          <a:p>
            <a:r>
              <a:rPr lang="pl-PL" dirty="0" smtClean="0"/>
              <a:t> </a:t>
            </a:r>
            <a:r>
              <a:rPr lang="pl-PL" dirty="0"/>
              <a:t>wyższe ramię jest znacząco z przodu w stosunku do korpusu, przedramię jest lekko zgięte, </a:t>
            </a:r>
          </a:p>
          <a:p>
            <a:r>
              <a:rPr lang="pl-PL" dirty="0" smtClean="0"/>
              <a:t> </a:t>
            </a:r>
            <a:r>
              <a:rPr lang="pl-PL" dirty="0"/>
              <a:t>oczy patrzą około 20 m do przodu, </a:t>
            </a:r>
          </a:p>
          <a:p>
            <a:r>
              <a:rPr lang="pl-PL" dirty="0" smtClean="0"/>
              <a:t> </a:t>
            </a:r>
            <a:r>
              <a:rPr lang="pl-PL" dirty="0"/>
              <a:t>korpus jest lekko zgięty, </a:t>
            </a:r>
          </a:p>
          <a:p>
            <a:r>
              <a:rPr lang="pl-PL" dirty="0" smtClean="0"/>
              <a:t> </a:t>
            </a:r>
            <a:r>
              <a:rPr lang="pl-PL" dirty="0"/>
              <a:t>dłoń puszcza uchwyt, w czasie przekraczania talii, </a:t>
            </a:r>
          </a:p>
          <a:p>
            <a:r>
              <a:rPr lang="pl-PL" dirty="0" smtClean="0"/>
              <a:t> </a:t>
            </a:r>
            <a:r>
              <a:rPr lang="pl-PL" dirty="0"/>
              <a:t>całkowite odepchnięcie jest wywarte na pasek przy w pełni otwartej dłoni,</a:t>
            </a:r>
          </a:p>
          <a:p>
            <a:r>
              <a:rPr lang="pl-PL" dirty="0" smtClean="0"/>
              <a:t> </a:t>
            </a:r>
            <a:r>
              <a:rPr lang="pl-PL" dirty="0"/>
              <a:t>przeciwny uchwyt jest chwytany wtedy, gdy przekracza jeszcze raz talię, dokładnie w czasie stawiania kija,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2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02337"/>
            <a:ext cx="10515600" cy="5774626"/>
          </a:xfrm>
        </p:spPr>
        <p:txBody>
          <a:bodyPr/>
          <a:lstStyle/>
          <a:p>
            <a:r>
              <a:rPr lang="pl-PL" dirty="0"/>
              <a:t>Światowy sukces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Walking’u</a:t>
            </a:r>
            <a:r>
              <a:rPr lang="pl-PL" dirty="0"/>
              <a:t> to niezaprzeczalny fakt a korzyści z jego uprawiania są odczuwalne nie tylko przez amatorów sportu, lecz także przez wyczynowych sportowców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/>
              <a:t>Najistotniejszą rzeczą jest to, żeby pamiętać o tym, że nie jest ważne to w jakiej jesteś formie, ale to, że można czerpać korzyści z uprawiania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/>
              <a:t>Ważną rzeczą jest nauka poprawnej techniki chodzenia, jaką uzyskasz w trakcie szkolenia od dyplomowanego instruktora NW.</a:t>
            </a:r>
          </a:p>
        </p:txBody>
      </p:sp>
    </p:spTree>
    <p:extLst>
      <p:ext uri="{BB962C8B-B14F-4D97-AF65-F5344CB8AC3E}">
        <p14:creationId xmlns:p14="http://schemas.microsoft.com/office/powerpoint/2010/main" val="9634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4914"/>
            <a:ext cx="10515600" cy="5502049"/>
          </a:xfrm>
        </p:spPr>
        <p:txBody>
          <a:bodyPr/>
          <a:lstStyle/>
          <a:p>
            <a:r>
              <a:rPr lang="pl-PL" dirty="0" smtClean="0"/>
              <a:t>końcówka </a:t>
            </a:r>
            <a:r>
              <a:rPr lang="pl-PL" dirty="0"/>
              <a:t>kija stawiana jest dokładnie w wyobrażonej linii, która przecina odległość pomiędzy końcówkami palców u nóg i połowie odległości stawianego kroku, </a:t>
            </a:r>
          </a:p>
          <a:p>
            <a:r>
              <a:rPr lang="pl-PL" dirty="0" smtClean="0"/>
              <a:t>intensywność </a:t>
            </a:r>
            <a:r>
              <a:rPr lang="pl-PL" dirty="0"/>
              <a:t>nie zależy od prędkości, ale od siły użytej do odepchnięcia się do przodu, </a:t>
            </a:r>
          </a:p>
          <a:p>
            <a:r>
              <a:rPr lang="pl-PL" dirty="0" smtClean="0"/>
              <a:t>koordynacja </a:t>
            </a:r>
            <a:r>
              <a:rPr lang="pl-PL" dirty="0"/>
              <a:t>krzyżowa: lewa noga i prawe ramię są w tym samym czasie z przodu, oraz odwrotnie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87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435429"/>
            <a:ext cx="11843657" cy="5741534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Struktura treningu.</a:t>
            </a:r>
          </a:p>
          <a:p>
            <a:pPr marL="0" indent="0">
              <a:buNone/>
            </a:pPr>
            <a:r>
              <a:rPr lang="pl-PL" dirty="0" smtClean="0"/>
              <a:t>Rozgrzewka            Część główna             Ćw. </a:t>
            </a:r>
            <a:r>
              <a:rPr lang="pl-PL" dirty="0"/>
              <a:t>s</a:t>
            </a:r>
            <a:r>
              <a:rPr lang="pl-PL" dirty="0" smtClean="0"/>
              <a:t>iłowe            Ćw. </a:t>
            </a:r>
            <a:r>
              <a:rPr lang="pl-PL" dirty="0" err="1"/>
              <a:t>r</a:t>
            </a:r>
            <a:r>
              <a:rPr lang="pl-PL" dirty="0" err="1" smtClean="0"/>
              <a:t>elak</a:t>
            </a:r>
            <a:r>
              <a:rPr lang="pl-PL" dirty="0" smtClean="0"/>
              <a:t>./rozciąganie</a:t>
            </a:r>
          </a:p>
          <a:p>
            <a:pPr marL="0" indent="0">
              <a:buNone/>
            </a:pPr>
            <a:r>
              <a:rPr lang="pl-PL" dirty="0"/>
              <a:t>Każdy trening powinien być poprzedzony rozgrzewką. Rozgrzewka:</a:t>
            </a:r>
          </a:p>
          <a:p>
            <a:r>
              <a:rPr lang="pl-PL" dirty="0" smtClean="0"/>
              <a:t> </a:t>
            </a:r>
            <a:r>
              <a:rPr lang="pl-PL" dirty="0"/>
              <a:t>wzmaga przepływ krwi w mięśniach, </a:t>
            </a:r>
          </a:p>
          <a:p>
            <a:r>
              <a:rPr lang="pl-PL" dirty="0" smtClean="0"/>
              <a:t> </a:t>
            </a:r>
            <a:r>
              <a:rPr lang="pl-PL" dirty="0"/>
              <a:t>zwiększa się szybkość reakcji mięśni (lepsza reakcja = mniejsze ryzyko kontuzji)</a:t>
            </a:r>
          </a:p>
          <a:p>
            <a:r>
              <a:rPr lang="pl-PL" dirty="0" smtClean="0"/>
              <a:t> </a:t>
            </a:r>
            <a:r>
              <a:rPr lang="pl-PL" dirty="0"/>
              <a:t>stawy nie są sztywne (rozruszane) </a:t>
            </a:r>
          </a:p>
          <a:p>
            <a:r>
              <a:rPr lang="pl-PL" dirty="0" smtClean="0"/>
              <a:t> </a:t>
            </a:r>
            <a:r>
              <a:rPr lang="pl-PL" dirty="0"/>
              <a:t>metabolizm przystosowuje się do nadchodzącego wysiłku, </a:t>
            </a:r>
          </a:p>
          <a:p>
            <a:r>
              <a:rPr lang="pl-PL" dirty="0" smtClean="0"/>
              <a:t> </a:t>
            </a:r>
            <a:r>
              <a:rPr lang="pl-PL" dirty="0"/>
              <a:t>mięśnie się rozgrzewają,</a:t>
            </a:r>
          </a:p>
          <a:p>
            <a:r>
              <a:rPr lang="pl-PL" dirty="0" smtClean="0"/>
              <a:t> </a:t>
            </a:r>
            <a:r>
              <a:rPr lang="pl-PL" dirty="0"/>
              <a:t>wzrasta uwaga, </a:t>
            </a:r>
          </a:p>
          <a:p>
            <a:r>
              <a:rPr lang="pl-PL" dirty="0" smtClean="0"/>
              <a:t> </a:t>
            </a:r>
            <a:r>
              <a:rPr lang="pl-PL" dirty="0"/>
              <a:t>poprawia się percepcja, 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Rozgrzewać należy się powoli i na początku treningu dobierać łatwe ćwiczenia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6" name="Strzałka w prawo 15"/>
          <p:cNvSpPr/>
          <p:nvPr/>
        </p:nvSpPr>
        <p:spPr>
          <a:xfrm>
            <a:off x="2002976" y="1110341"/>
            <a:ext cx="827314" cy="174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prawo 16"/>
          <p:cNvSpPr/>
          <p:nvPr/>
        </p:nvSpPr>
        <p:spPr>
          <a:xfrm>
            <a:off x="4942119" y="1110341"/>
            <a:ext cx="827314" cy="174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 w prawo 17"/>
          <p:cNvSpPr/>
          <p:nvPr/>
        </p:nvSpPr>
        <p:spPr>
          <a:xfrm>
            <a:off x="7467605" y="1110341"/>
            <a:ext cx="827314" cy="174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84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799" y="435429"/>
            <a:ext cx="11625943" cy="574153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Część główna </a:t>
            </a:r>
          </a:p>
          <a:p>
            <a:pPr marL="0" indent="0">
              <a:buNone/>
            </a:pPr>
            <a:r>
              <a:rPr lang="pl-PL" dirty="0"/>
              <a:t>Stopnie treningowe </a:t>
            </a:r>
          </a:p>
          <a:p>
            <a:pPr marL="0" indent="0">
              <a:buNone/>
            </a:pPr>
            <a:r>
              <a:rPr lang="pl-PL" dirty="0"/>
              <a:t>1-</a:t>
            </a:r>
            <a:r>
              <a:rPr lang="pl-PL" dirty="0" smtClean="0"/>
              <a:t>-----------------------------------------------5---------------------------------------------10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łatwa do podtrzymania	</a:t>
            </a:r>
            <a:r>
              <a:rPr lang="pl-PL" dirty="0" smtClean="0"/>
              <a:t>          trudniejsza </a:t>
            </a:r>
            <a:r>
              <a:rPr lang="pl-PL" dirty="0"/>
              <a:t>do                             </a:t>
            </a:r>
            <a:r>
              <a:rPr lang="pl-PL" dirty="0" smtClean="0"/>
              <a:t>bardzo </a:t>
            </a:r>
            <a:r>
              <a:rPr lang="pl-PL" dirty="0"/>
              <a:t>trudna do </a:t>
            </a:r>
          </a:p>
          <a:p>
            <a:pPr marL="0" indent="0">
              <a:buNone/>
            </a:pPr>
            <a:r>
              <a:rPr lang="pl-PL" dirty="0"/>
              <a:t>konwersacja                                 </a:t>
            </a:r>
            <a:r>
              <a:rPr lang="pl-PL" dirty="0" smtClean="0"/>
              <a:t>podtrzymania </a:t>
            </a:r>
            <a:r>
              <a:rPr lang="pl-PL" dirty="0"/>
              <a:t>konwersacja </a:t>
            </a:r>
            <a:r>
              <a:rPr lang="pl-PL" dirty="0" smtClean="0"/>
              <a:t>      podtrzymania 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minimalnie cięższy                      </a:t>
            </a:r>
            <a:r>
              <a:rPr lang="pl-PL" dirty="0" smtClean="0"/>
              <a:t>nieco </a:t>
            </a:r>
            <a:r>
              <a:rPr lang="pl-PL" dirty="0"/>
              <a:t>cięższy oddech                  </a:t>
            </a:r>
            <a:r>
              <a:rPr lang="pl-PL" dirty="0" smtClean="0"/>
              <a:t>konwersacja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</a:t>
            </a:r>
            <a:r>
              <a:rPr lang="pl-PL" dirty="0" smtClean="0"/>
              <a:t>ddech                                                                                                 ciężki oddech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88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Stopień początkujący (wysiłek 1 – 4):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Idealny dla kogoś, kto spaceruje okazjonalnie dla rekreacji, lub dopiero rozpoczyna trening NW.</a:t>
            </a:r>
          </a:p>
          <a:p>
            <a:r>
              <a:rPr lang="pl-PL" dirty="0" smtClean="0"/>
              <a:t>5 </a:t>
            </a:r>
            <a:r>
              <a:rPr lang="pl-PL" dirty="0"/>
              <a:t>min. rozgrzewka,</a:t>
            </a:r>
          </a:p>
          <a:p>
            <a:r>
              <a:rPr lang="pl-PL" dirty="0" smtClean="0"/>
              <a:t>20 </a:t>
            </a:r>
            <a:r>
              <a:rPr lang="pl-PL" dirty="0"/>
              <a:t>min. żwawy spacer z kijami, (lekko odpychamy się kijami by wytworzyć opór i wykonać pracę górnych partii ciała), powinno się odczuwać klatkę piersiową, przedramiona, ramiona. </a:t>
            </a:r>
          </a:p>
          <a:p>
            <a:r>
              <a:rPr lang="pl-PL" dirty="0" smtClean="0"/>
              <a:t>1 </a:t>
            </a:r>
            <a:r>
              <a:rPr lang="pl-PL" dirty="0"/>
              <a:t>– 2 min. relaks, rozciąganie,</a:t>
            </a:r>
          </a:p>
        </p:txBody>
      </p:sp>
    </p:spTree>
    <p:extLst>
      <p:ext uri="{BB962C8B-B14F-4D97-AF65-F5344CB8AC3E}">
        <p14:creationId xmlns:p14="http://schemas.microsoft.com/office/powerpoint/2010/main" val="6604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Stopień średnio zaawansowany (wysiłek 5 – 8)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Spacer co najmniej 3 razy w tygodniu, chęć maksymalizacji rezultatów </a:t>
            </a:r>
          </a:p>
          <a:p>
            <a:r>
              <a:rPr lang="pl-PL" dirty="0" smtClean="0"/>
              <a:t>5 </a:t>
            </a:r>
            <a:r>
              <a:rPr lang="pl-PL" dirty="0"/>
              <a:t>min. rozgrzewka </a:t>
            </a:r>
          </a:p>
          <a:p>
            <a:r>
              <a:rPr lang="pl-PL" dirty="0" smtClean="0"/>
              <a:t>30 </a:t>
            </a:r>
            <a:r>
              <a:rPr lang="pl-PL" dirty="0"/>
              <a:t>– 60 min. żwawy spacer z kijami (mocne odpychanie się kijami by zwiększyć opór i wzmocnić trening siłowy górnych partii ciała). Powinno się odczuwać klatkę piersiową, ramiona, barki, przedramiona, triceps,</a:t>
            </a:r>
          </a:p>
          <a:p>
            <a:r>
              <a:rPr lang="pl-PL" dirty="0" smtClean="0"/>
              <a:t>5 </a:t>
            </a:r>
            <a:r>
              <a:rPr lang="pl-PL" dirty="0"/>
              <a:t>min. relaks, rozciąganie.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93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Stopień zaawansowany (wysiłek 8 – 10)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Wyczynowi sportowcy aktualnie startujący w zawodach biegowych, wyścigach ekstremalnych, triatlonach. Używać NW dla treningu w dniach odnowy biologicznej, przy treningu układu sercowego rozluźniając stawy.</a:t>
            </a:r>
          </a:p>
          <a:p>
            <a:r>
              <a:rPr lang="pl-PL" dirty="0" smtClean="0"/>
              <a:t> </a:t>
            </a:r>
            <a:r>
              <a:rPr lang="pl-PL" dirty="0"/>
              <a:t>5 min. rozgrzewka</a:t>
            </a:r>
          </a:p>
          <a:p>
            <a:r>
              <a:rPr lang="pl-PL" dirty="0" smtClean="0"/>
              <a:t> </a:t>
            </a:r>
            <a:r>
              <a:rPr lang="pl-PL" dirty="0"/>
              <a:t>60 min. żwawy spacer z kijami (wspinaczka górska, dłuższe wypady itp.)</a:t>
            </a:r>
          </a:p>
          <a:p>
            <a:r>
              <a:rPr lang="pl-PL" dirty="0" smtClean="0"/>
              <a:t> </a:t>
            </a:r>
            <a:r>
              <a:rPr lang="pl-PL" dirty="0"/>
              <a:t>3 – 5 min. lekki spacer</a:t>
            </a:r>
          </a:p>
          <a:p>
            <a:r>
              <a:rPr lang="pl-PL" dirty="0" smtClean="0"/>
              <a:t> </a:t>
            </a:r>
            <a:r>
              <a:rPr lang="pl-PL" dirty="0"/>
              <a:t>5 min. rozciąganie</a:t>
            </a:r>
          </a:p>
        </p:txBody>
      </p:sp>
    </p:spTree>
    <p:extLst>
      <p:ext uri="{BB962C8B-B14F-4D97-AF65-F5344CB8AC3E}">
        <p14:creationId xmlns:p14="http://schemas.microsoft.com/office/powerpoint/2010/main" val="94446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Maksymalne tętno:</a:t>
            </a:r>
          </a:p>
          <a:p>
            <a:r>
              <a:rPr lang="pl-PL" dirty="0"/>
              <a:t>Najdokładniejszą metodą jest zbadanie rytmu serca przez sportowych lekarzy. </a:t>
            </a:r>
          </a:p>
          <a:p>
            <a:r>
              <a:rPr lang="pl-PL" dirty="0"/>
              <a:t>Nie istnieje żadna uniwersalna metoda: jeśli chcesz rozpocząć treningi i jesteś starszy niż 35 lat, skonsultuj się najpierw ze swoim lekarzem. </a:t>
            </a:r>
          </a:p>
          <a:p>
            <a:r>
              <a:rPr lang="pl-PL" dirty="0"/>
              <a:t>Najprostszą i najszybszą metodą, ale oczywiście niedokładną jest poniższy wzór:</a:t>
            </a:r>
          </a:p>
          <a:p>
            <a:r>
              <a:rPr lang="pl-PL" dirty="0"/>
              <a:t>Kobiety: RS (Rytm Serca) max. = 226 – wiek </a:t>
            </a:r>
          </a:p>
          <a:p>
            <a:r>
              <a:rPr lang="pl-PL" dirty="0"/>
              <a:t>Mężczyźni: RS max. = 220 – wiek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80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Jak podnieść intensywność treningu:</a:t>
            </a:r>
          </a:p>
          <a:p>
            <a:r>
              <a:rPr lang="pl-PL" dirty="0" smtClean="0"/>
              <a:t> </a:t>
            </a:r>
            <a:r>
              <a:rPr lang="pl-PL" dirty="0"/>
              <a:t>bieg z kijkami, </a:t>
            </a:r>
          </a:p>
          <a:p>
            <a:r>
              <a:rPr lang="pl-PL" dirty="0" smtClean="0"/>
              <a:t> </a:t>
            </a:r>
            <a:r>
              <a:rPr lang="pl-PL" dirty="0"/>
              <a:t>skakanie z kijkami (wzięte z chodu narciarskiego)</a:t>
            </a:r>
          </a:p>
          <a:p>
            <a:r>
              <a:rPr lang="pl-PL" dirty="0" smtClean="0"/>
              <a:t> </a:t>
            </a:r>
            <a:r>
              <a:rPr lang="pl-PL" dirty="0"/>
              <a:t>wspinaczka po schodach z kijami, </a:t>
            </a:r>
          </a:p>
          <a:p>
            <a:r>
              <a:rPr lang="pl-PL" dirty="0" smtClean="0"/>
              <a:t> </a:t>
            </a:r>
            <a:r>
              <a:rPr lang="pl-PL" dirty="0"/>
              <a:t>biegi z przeszkodami, </a:t>
            </a:r>
          </a:p>
          <a:p>
            <a:r>
              <a:rPr lang="pl-PL" dirty="0" smtClean="0"/>
              <a:t> </a:t>
            </a:r>
            <a:r>
              <a:rPr lang="pl-PL" dirty="0"/>
              <a:t>różne tereny.</a:t>
            </a:r>
          </a:p>
        </p:txBody>
      </p:sp>
    </p:spTree>
    <p:extLst>
      <p:ext uri="{BB962C8B-B14F-4D97-AF65-F5344CB8AC3E}">
        <p14:creationId xmlns:p14="http://schemas.microsoft.com/office/powerpoint/2010/main" val="218026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 kijków NW z innymi kijami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/>
          <a:lstStyle/>
          <a:p>
            <a:r>
              <a:rPr lang="pl-PL" dirty="0"/>
              <a:t>Kij NW – Kij do narciarstwa biegowego </a:t>
            </a:r>
          </a:p>
          <a:p>
            <a:r>
              <a:rPr lang="pl-PL" dirty="0"/>
              <a:t>Uchwyt 	+</a:t>
            </a:r>
          </a:p>
          <a:p>
            <a:r>
              <a:rPr lang="pl-PL" dirty="0"/>
              <a:t>Pasek 	</a:t>
            </a:r>
            <a:r>
              <a:rPr lang="pl-PL" dirty="0" smtClean="0"/>
              <a:t>+</a:t>
            </a:r>
            <a:endParaRPr lang="pl-PL" dirty="0"/>
          </a:p>
          <a:p>
            <a:r>
              <a:rPr lang="pl-PL" dirty="0"/>
              <a:t>Rurka 	</a:t>
            </a:r>
            <a:r>
              <a:rPr lang="pl-PL" dirty="0" smtClean="0"/>
              <a:t>+/- </a:t>
            </a:r>
            <a:r>
              <a:rPr lang="pl-PL" dirty="0"/>
              <a:t>(zbyt długa)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Kij </a:t>
            </a:r>
            <a:r>
              <a:rPr lang="pl-PL" dirty="0"/>
              <a:t>NW – Kij do narciarstwa alpejskiego </a:t>
            </a:r>
          </a:p>
          <a:p>
            <a:r>
              <a:rPr lang="pl-PL" dirty="0"/>
              <a:t>Uchwyt 	-</a:t>
            </a:r>
          </a:p>
          <a:p>
            <a:r>
              <a:rPr lang="pl-PL" dirty="0"/>
              <a:t>Pasek 	</a:t>
            </a:r>
            <a:r>
              <a:rPr lang="pl-PL" dirty="0" smtClean="0"/>
              <a:t>-</a:t>
            </a:r>
            <a:endParaRPr lang="pl-PL" dirty="0"/>
          </a:p>
          <a:p>
            <a:r>
              <a:rPr lang="pl-PL" dirty="0"/>
              <a:t>Rurka </a:t>
            </a:r>
            <a:r>
              <a:rPr lang="pl-PL" dirty="0" smtClean="0"/>
              <a:t>	+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213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24149" y="-2334582"/>
            <a:ext cx="4942114" cy="11440078"/>
          </a:xfrm>
        </p:spPr>
      </p:pic>
      <p:cxnSp>
        <p:nvCxnSpPr>
          <p:cNvPr id="3" name="Łącznik prosty 2"/>
          <p:cNvCxnSpPr/>
          <p:nvPr/>
        </p:nvCxnSpPr>
        <p:spPr>
          <a:xfrm flipV="1">
            <a:off x="1508760" y="530352"/>
            <a:ext cx="7397496" cy="54772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679192" y="402336"/>
            <a:ext cx="6227064" cy="56692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8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– Historia i rozwój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84514"/>
            <a:ext cx="10515600" cy="4892449"/>
          </a:xfrm>
        </p:spPr>
        <p:txBody>
          <a:bodyPr>
            <a:normAutofit/>
          </a:bodyPr>
          <a:lstStyle/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zapoczątkowano jako letni program treningowy dla narciarzy biegowych, którzy uprawiali tzw. „</a:t>
            </a:r>
            <a:r>
              <a:rPr lang="pl-PL" dirty="0" err="1"/>
              <a:t>Ski</a:t>
            </a:r>
            <a:r>
              <a:rPr lang="pl-PL" dirty="0"/>
              <a:t> Walk”, aby ćwiczyć technikę chodu narciarskiego i budować siłę i wytrzymałość na sezon zimowy. </a:t>
            </a:r>
          </a:p>
          <a:p>
            <a:r>
              <a:rPr lang="pl-PL" dirty="0"/>
              <a:t>W roku 1992 powstało w USA fachowe opracowanie pt. „Spacer z kijami”, które jednoznacznie naukowo udowodniło, że ze spaceru z kijami płyną większe korzyści od spaceru bez kijów do NW.</a:t>
            </a:r>
          </a:p>
          <a:p>
            <a:r>
              <a:rPr lang="pl-PL" dirty="0"/>
              <a:t>Wiosną 1997 pierwszy raz zaprezentowano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w Finlandii w jego obecnej formie. Sport o nazwie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szybko stał się „hitem” w całej Skandynawii i po krótkim okresie czasu już we wszystkich krajach EU oraz krajach Ameryki Północnej.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51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Kij NW – Kij trekkingowy </a:t>
            </a:r>
          </a:p>
          <a:p>
            <a:r>
              <a:rPr lang="pl-PL" dirty="0"/>
              <a:t>Uchwyt </a:t>
            </a:r>
            <a:r>
              <a:rPr lang="pl-PL" dirty="0" smtClean="0"/>
              <a:t>	</a:t>
            </a:r>
            <a:r>
              <a:rPr lang="pl-PL" dirty="0"/>
              <a:t>	-</a:t>
            </a:r>
          </a:p>
          <a:p>
            <a:r>
              <a:rPr lang="pl-PL" dirty="0"/>
              <a:t>Pasek 		-</a:t>
            </a:r>
          </a:p>
          <a:p>
            <a:r>
              <a:rPr lang="pl-PL" dirty="0"/>
              <a:t>Rurka 		+/- (3-częściowe kije nie są zbyt wygodne i są ciężkie w użytkowaniu)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18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17845" y="-1669249"/>
            <a:ext cx="6795796" cy="10341428"/>
          </a:xfrm>
        </p:spPr>
      </p:pic>
      <p:cxnSp>
        <p:nvCxnSpPr>
          <p:cNvPr id="3" name="Łącznik prosty 2"/>
          <p:cNvCxnSpPr/>
          <p:nvPr/>
        </p:nvCxnSpPr>
        <p:spPr>
          <a:xfrm flipV="1">
            <a:off x="2139696" y="822960"/>
            <a:ext cx="6519672" cy="49834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980944" y="603504"/>
            <a:ext cx="5897880" cy="51389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8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" y="680228"/>
            <a:ext cx="10762488" cy="5433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11480" y="310896"/>
            <a:ext cx="5458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Przykładowe kije do NW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06494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Najczęściej popełniane błędy w NW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</a:t>
            </a:r>
            <a:r>
              <a:rPr lang="pl-PL" dirty="0" smtClean="0"/>
              <a:t>rak prawidłowej koordynacji ruchu „chodzenie na misia”</a:t>
            </a:r>
          </a:p>
          <a:p>
            <a:r>
              <a:rPr lang="pl-PL" dirty="0" smtClean="0"/>
              <a:t>„chodzenie na pająka” kije wbijane pod niewłaściwym kontem</a:t>
            </a:r>
          </a:p>
          <a:p>
            <a:r>
              <a:rPr lang="pl-PL" dirty="0"/>
              <a:t>b</a:t>
            </a:r>
            <a:r>
              <a:rPr lang="pl-PL" dirty="0" smtClean="0"/>
              <a:t>rak pracy ramion, praca na samych przedramionach</a:t>
            </a:r>
          </a:p>
          <a:p>
            <a:r>
              <a:rPr lang="pl-PL" dirty="0" err="1"/>
              <a:t>p</a:t>
            </a:r>
            <a:r>
              <a:rPr lang="pl-PL" dirty="0" err="1" smtClean="0"/>
              <a:t>rzeprost</a:t>
            </a:r>
            <a:r>
              <a:rPr lang="pl-PL" dirty="0" smtClean="0"/>
              <a:t> w łokciach</a:t>
            </a:r>
          </a:p>
          <a:p>
            <a:r>
              <a:rPr lang="pl-PL" dirty="0"/>
              <a:t>b</a:t>
            </a:r>
            <a:r>
              <a:rPr lang="pl-PL" dirty="0" smtClean="0"/>
              <a:t>rak fazy rozluźnienia dłoni</a:t>
            </a:r>
          </a:p>
          <a:p>
            <a:r>
              <a:rPr lang="pl-PL" dirty="0"/>
              <a:t>s</a:t>
            </a:r>
            <a:r>
              <a:rPr lang="pl-PL" dirty="0" smtClean="0"/>
              <a:t>tawianie płasko całej stopy a nie od pięty</a:t>
            </a:r>
          </a:p>
          <a:p>
            <a:r>
              <a:rPr lang="pl-PL" dirty="0" smtClean="0"/>
              <a:t>Inne błędy zbyt krótki krok lub zbyt długi, za bardzo pochylona sylwetka lub zbyt wyprostowana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83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96686"/>
            <a:ext cx="10515600" cy="5480277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hlinkClick r:id="rId2"/>
              </a:rPr>
              <a:t>Kilka przydatnych linków:</a:t>
            </a:r>
            <a:endParaRPr lang="pl-PL" dirty="0">
              <a:hlinkClick r:id="rId2"/>
            </a:endParaRPr>
          </a:p>
          <a:p>
            <a:pPr marL="0" indent="0">
              <a:buNone/>
            </a:pPr>
            <a:endParaRPr lang="pl-PL" dirty="0" smtClean="0">
              <a:hlinkClick r:id="rId2"/>
            </a:endParaRPr>
          </a:p>
          <a:p>
            <a:pPr marL="0" indent="0">
              <a:buNone/>
            </a:pPr>
            <a:r>
              <a:rPr lang="pl-PL" dirty="0" smtClean="0">
                <a:hlinkClick r:id="rId2"/>
              </a:rPr>
              <a:t>http</a:t>
            </a:r>
            <a:r>
              <a:rPr lang="pl-PL" dirty="0" smtClean="0">
                <a:hlinkClick r:id="rId2"/>
              </a:rPr>
              <a:t>://www.starostwo.lezajsk.pl/pl/trasy-turystyczne/</a:t>
            </a: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>
                <a:hlinkClick r:id="rId3"/>
              </a:rPr>
              <a:t>https</a:t>
            </a:r>
            <a:r>
              <a:rPr lang="pl-PL" dirty="0" smtClean="0">
                <a:hlinkClick r:id="rId3"/>
              </a:rPr>
              <a:t>://chodzezkijami.pl/kalendarium</a:t>
            </a:r>
            <a:r>
              <a:rPr lang="pl-PL" dirty="0" smtClean="0"/>
              <a:t> </a:t>
            </a:r>
            <a:endParaRPr lang="pl-PL" dirty="0" smtClean="0"/>
          </a:p>
          <a:p>
            <a:pPr marL="0" indent="0">
              <a:buNone/>
            </a:pPr>
            <a:r>
              <a:rPr lang="pl-PL" dirty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www.youtube.com/watch?v=XyqmXMway4Q</a:t>
            </a:r>
            <a:r>
              <a:rPr lang="pl-PL" dirty="0" smtClean="0"/>
              <a:t>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Dziękuję za uwagę.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670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Aspekty zdrowotne i korzyści płynące z treningu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Narciarstwo biegowe zawsze było sportem angażującym wszystkie mięśnie ciała.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pozwala na taki sam rodzaj pełnej aktywności całego ciała bez koniecznej obecności śniegu, jednocześnie poprawiając znacznie system krążeniowy, wzmacniając mięśnie nóg oraz rozwija górne partie ciała. </a:t>
            </a:r>
          </a:p>
          <a:p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/>
              <a:t>Walking</a:t>
            </a:r>
            <a:r>
              <a:rPr lang="pl-PL" dirty="0"/>
              <a:t> – przy stosowaniu poprawnej techniki – ćwiczy i rozwija 90% systemu mięśniowo – szkieletowego poprzez uaktywnienie górnych części ciała w czynności chodu.</a:t>
            </a:r>
          </a:p>
          <a:p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/>
              <a:t>Walking</a:t>
            </a:r>
            <a:r>
              <a:rPr lang="pl-PL" dirty="0"/>
              <a:t> jest o 30-40% bardziej efektywne od spaceru bez kijów.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89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7829" y="435429"/>
            <a:ext cx="10765971" cy="5741534"/>
          </a:xfrm>
        </p:spPr>
        <p:txBody>
          <a:bodyPr>
            <a:normAutofit/>
          </a:bodyPr>
          <a:lstStyle/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podnosi spalanie kalorii w porównaniu do spaceru bez kijów (więcej aktywnych mięśni, większe zużycie energii</a:t>
            </a:r>
            <a:r>
              <a:rPr lang="pl-PL" dirty="0" smtClean="0"/>
              <a:t>).</a:t>
            </a:r>
          </a:p>
          <a:p>
            <a:r>
              <a:rPr lang="pl-PL" dirty="0"/>
              <a:t>W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nie występuje tzw. „przeciążenie” jak przy bieganiu, tak więc ten sport jest bardzo delikatny dla stawów. To czyni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przystępnym także dla ludzi z nadwagą i problemami ortopedycznymi (np. bóle kolan, bioder, pleców, kręgosłupa</a:t>
            </a:r>
            <a:r>
              <a:rPr lang="pl-PL" dirty="0" smtClean="0"/>
              <a:t>).</a:t>
            </a:r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podnosi sprawność systemu krążeniowego</a:t>
            </a:r>
            <a:r>
              <a:rPr lang="pl-PL" dirty="0" smtClean="0"/>
              <a:t>.</a:t>
            </a:r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ćwiczy siłę mięśni górnych partii ciała. </a:t>
            </a:r>
            <a:endParaRPr lang="pl-PL" dirty="0" smtClean="0"/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rozluźnia napięcie mięśni barków i szyi oraz zapobiega bólom pleców. Ludzie spędzający dużo czasu za biurkiem czy komputerem odczują w bardzo szybkim czasie korzyści płynące z tej formy aktywnego wypoczynku</a:t>
            </a:r>
            <a:r>
              <a:rPr lang="pl-PL" dirty="0" smtClean="0"/>
              <a:t>.</a:t>
            </a:r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jest świetnym ćwiczeniem dla zgubienia nadmiaru wagi.</a:t>
            </a:r>
          </a:p>
        </p:txBody>
      </p:sp>
    </p:spTree>
    <p:extLst>
      <p:ext uri="{BB962C8B-B14F-4D97-AF65-F5344CB8AC3E}">
        <p14:creationId xmlns:p14="http://schemas.microsoft.com/office/powerpoint/2010/main" val="204133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743" y="391886"/>
            <a:ext cx="11081657" cy="5785077"/>
          </a:xfrm>
        </p:spPr>
        <p:txBody>
          <a:bodyPr>
            <a:normAutofit lnSpcReduction="10000"/>
          </a:bodyPr>
          <a:lstStyle/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jest najwygodniejszą i najbardziej polecaną formą czynnego wypoczynku dla rehabilitacji po kontuzjach. </a:t>
            </a:r>
            <a:endParaRPr lang="pl-PL" dirty="0" smtClean="0"/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nie jest tak żmudne, jak bieganie a tak samo korzystne dla układu krążeniowego</a:t>
            </a:r>
            <a:r>
              <a:rPr lang="pl-PL" dirty="0" smtClean="0"/>
              <a:t>.</a:t>
            </a:r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poprawia koordynację ruchową. </a:t>
            </a:r>
            <a:endParaRPr lang="pl-PL" dirty="0" smtClean="0"/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Walking’u</a:t>
            </a:r>
            <a:r>
              <a:rPr lang="pl-PL" dirty="0"/>
              <a:t> można nauczyć się niezwykle szybko, ponieważ bazuje na naturalnym sposobie poruszania się człowieka. </a:t>
            </a:r>
            <a:endParaRPr lang="pl-PL" dirty="0" smtClean="0"/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daje większe poczucie bezpieczeństwa w trakcie spaceru, nawet w górzystym terenie i dlatego też jest bezpieczniejszą formą ruchu także dla osób w podeszłym wieku. </a:t>
            </a:r>
            <a:endParaRPr lang="pl-PL" dirty="0" smtClean="0"/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może być uprawiany przez cały rok bez znaczenia na jakim terenie ćwiczymy</a:t>
            </a:r>
            <a:r>
              <a:rPr lang="pl-PL" dirty="0" smtClean="0"/>
              <a:t>.</a:t>
            </a:r>
          </a:p>
          <a:p>
            <a:r>
              <a:rPr lang="pl-PL" dirty="0"/>
              <a:t>Minimalne wymagania czynią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dostępnym dla każdego.</a:t>
            </a:r>
          </a:p>
        </p:txBody>
      </p:sp>
    </p:spTree>
    <p:extLst>
      <p:ext uri="{BB962C8B-B14F-4D97-AF65-F5344CB8AC3E}">
        <p14:creationId xmlns:p14="http://schemas.microsoft.com/office/powerpoint/2010/main" val="82285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87829"/>
            <a:ext cx="10515600" cy="5589134"/>
          </a:xfrm>
        </p:spPr>
        <p:txBody>
          <a:bodyPr/>
          <a:lstStyle/>
          <a:p>
            <a:r>
              <a:rPr lang="pl-PL" dirty="0"/>
              <a:t>Stosując odpowiedni strój sportowy,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może być uprawiany niezależnie od pogody</a:t>
            </a:r>
            <a:r>
              <a:rPr lang="pl-PL" dirty="0" smtClean="0"/>
              <a:t>.</a:t>
            </a:r>
          </a:p>
          <a:p>
            <a:r>
              <a:rPr lang="pl-PL" dirty="0"/>
              <a:t>Kije do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mogą być używane do specjalnych ćwiczeń siłowych i rozciągających</a:t>
            </a:r>
            <a:r>
              <a:rPr lang="pl-PL" dirty="0" smtClean="0"/>
              <a:t>.</a:t>
            </a:r>
          </a:p>
          <a:p>
            <a:r>
              <a:rPr lang="pl-PL" dirty="0"/>
              <a:t>Razem z partnerem można wykonywać takie ćwiczenia, które dotąd oferowały tylko specjalne urządzenia na siłowni</a:t>
            </a:r>
            <a:r>
              <a:rPr lang="pl-PL" dirty="0" smtClean="0"/>
              <a:t>.</a:t>
            </a:r>
          </a:p>
          <a:p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 jest idealny dla początkujących jak i dla czynnie uprawiających sport. </a:t>
            </a:r>
          </a:p>
        </p:txBody>
      </p:sp>
    </p:spTree>
    <p:extLst>
      <p:ext uri="{BB962C8B-B14F-4D97-AF65-F5344CB8AC3E}">
        <p14:creationId xmlns:p14="http://schemas.microsoft.com/office/powerpoint/2010/main" val="14173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 kogo </a:t>
            </a:r>
            <a:r>
              <a:rPr lang="pl-PL" dirty="0" err="1"/>
              <a:t>Nordic</a:t>
            </a:r>
            <a:r>
              <a:rPr lang="pl-PL" dirty="0"/>
              <a:t> </a:t>
            </a:r>
            <a:r>
              <a:rPr lang="pl-PL" dirty="0" err="1"/>
              <a:t>Walking</a:t>
            </a:r>
            <a:r>
              <a:rPr lang="pl-PL" dirty="0"/>
              <a:t>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743" y="1197428"/>
            <a:ext cx="11168743" cy="5268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„Nareszcie czuję, że to sport dla mnie”</a:t>
            </a:r>
          </a:p>
          <a:p>
            <a:pPr marL="0" indent="0">
              <a:buNone/>
            </a:pPr>
            <a:r>
              <a:rPr lang="pl-PL" dirty="0"/>
              <a:t>(zdanie powtarzane przez wiele osób, próbujących NW po raz pierwszy)</a:t>
            </a:r>
          </a:p>
          <a:p>
            <a:r>
              <a:rPr lang="pl-PL" dirty="0"/>
              <a:t>Nowi w sporcie: Czy próbowałeś przez długi czas znaleźć dostęp do sportu, ale nie mogłeś odnaleźć idealnego sportu dla siebie?</a:t>
            </a:r>
          </a:p>
          <a:p>
            <a:r>
              <a:rPr lang="pl-PL" dirty="0"/>
              <a:t>Zdrowy tryb życia: Czy szukałeś sportu podkreślającego Twój indywidualny styl życia i czyniący Twój czas wolny bardziej kolorowym</a:t>
            </a:r>
            <a:r>
              <a:rPr lang="pl-PL" dirty="0" smtClean="0"/>
              <a:t>?</a:t>
            </a:r>
          </a:p>
          <a:p>
            <a:r>
              <a:rPr lang="pl-PL" dirty="0"/>
              <a:t>Kontrola wagi: Czy szukałeś sportu efektywnie wspomagającego Twoją dietę, zawsze i wszędzie bez zależności od trenera, klubu czy grupy sportowej</a:t>
            </a:r>
            <a:r>
              <a:rPr lang="pl-PL" dirty="0" smtClean="0"/>
              <a:t>?</a:t>
            </a:r>
          </a:p>
          <a:p>
            <a:r>
              <a:rPr lang="pl-PL" dirty="0"/>
              <a:t>Senior Sport: Czy szukałeś sportu by spotkać innych ludzi, bez względu na różne standardy wytrenowania?</a:t>
            </a:r>
          </a:p>
        </p:txBody>
      </p:sp>
    </p:spTree>
    <p:extLst>
      <p:ext uri="{BB962C8B-B14F-4D97-AF65-F5344CB8AC3E}">
        <p14:creationId xmlns:p14="http://schemas.microsoft.com/office/powerpoint/2010/main" val="245012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/>
          <a:lstStyle/>
          <a:p>
            <a:r>
              <a:rPr lang="pl-PL" dirty="0"/>
              <a:t>Dzieci z nadwagą: Czy szukałeś rekreacyjnego sportu dla Twoich dzieci, przeciwstawiającemu się niezrównoważonemu wysiłkowi spowodowanemu przez otoczenie?</a:t>
            </a:r>
          </a:p>
          <a:p>
            <a:r>
              <a:rPr lang="pl-PL" dirty="0"/>
              <a:t>Bieganie: Czy szukałeś sportu czyniącego Twój trening regeneracyjny bardziej efektywnym, a jednocześnie odciążającego Twoje stawy i trenującego najbardziej zaniedbane mięśnie pleców, szyi i górnych partii?</a:t>
            </a:r>
          </a:p>
          <a:p>
            <a:r>
              <a:rPr lang="pl-PL" dirty="0"/>
              <a:t>Kolarstwo: Czy szukałeś sportu urozmaicającego Twój trening regeneracyjny ćwiczącego jednocześnie górne partie ciała i dającego ulgę od bólów szyjnych?</a:t>
            </a:r>
          </a:p>
          <a:p>
            <a:r>
              <a:rPr lang="pl-PL" dirty="0" err="1"/>
              <a:t>Bodybuilding</a:t>
            </a:r>
            <a:r>
              <a:rPr lang="pl-PL" dirty="0"/>
              <a:t>: Czy szukałeś sportu dającego sposobność na harmonię Twojej koordynacji mięśniowej, a jednocześnie oferującego przystępne ćwiczenia aerobiku dla Twojej wytrzymałości bez nadwyrężania stawów?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667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2018</Words>
  <Application>Microsoft Office PowerPoint</Application>
  <PresentationFormat>Panoramiczny</PresentationFormat>
  <Paragraphs>178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Motyw pakietu Office</vt:lpstr>
      <vt:lpstr>Przez marsz do zdrowia  warsztaty Nordic Walking</vt:lpstr>
      <vt:lpstr>Prezentacja programu PowerPoint</vt:lpstr>
      <vt:lpstr>Nordic Walking – Historia i rozwój  </vt:lpstr>
      <vt:lpstr>Aspekty zdrowotne i korzyści płynące z treningu Nordic Walking. </vt:lpstr>
      <vt:lpstr>Prezentacja programu PowerPoint</vt:lpstr>
      <vt:lpstr>Prezentacja programu PowerPoint</vt:lpstr>
      <vt:lpstr>Prezentacja programu PowerPoint</vt:lpstr>
      <vt:lpstr>Dla kogo Nordic Walking? </vt:lpstr>
      <vt:lpstr>Prezentacja programu PowerPoint</vt:lpstr>
      <vt:lpstr>Prezentacja programu PowerPoint</vt:lpstr>
      <vt:lpstr>Kije do Nordic Walking’u  </vt:lpstr>
      <vt:lpstr>Prezentacja programu PowerPoint</vt:lpstr>
      <vt:lpstr>Prezentacja programu PowerPoint</vt:lpstr>
      <vt:lpstr>Prezentacja programu PowerPoint</vt:lpstr>
      <vt:lpstr>Materiały – wiedza techniczna: </vt:lpstr>
      <vt:lpstr>Prezentacja programu PowerPoint</vt:lpstr>
      <vt:lpstr>Prezentacja programu PowerPoint</vt:lpstr>
      <vt:lpstr>Ruchy w Nordic Walking’u </vt:lpstr>
      <vt:lpstr>Charakterystyczne cechy ruchu NW: </vt:lpstr>
      <vt:lpstr>Prezentacja programu PowerPoint</vt:lpstr>
      <vt:lpstr>Prezentacja programu PowerPoint</vt:lpstr>
      <vt:lpstr>Prezentacja programu PowerPoint</vt:lpstr>
      <vt:lpstr>Stopień początkujący (wysiłek 1 – 4):</vt:lpstr>
      <vt:lpstr>Stopień średnio zaawansowany (wysiłek 5 – 8) </vt:lpstr>
      <vt:lpstr>Stopień zaawansowany (wysiłek 8 – 10)</vt:lpstr>
      <vt:lpstr>Prezentacja programu PowerPoint</vt:lpstr>
      <vt:lpstr>Prezentacja programu PowerPoint</vt:lpstr>
      <vt:lpstr>Porównanie kijków NW z innymi kijami </vt:lpstr>
      <vt:lpstr>Prezentacja programu PowerPoint</vt:lpstr>
      <vt:lpstr>Prezentacja programu PowerPoint</vt:lpstr>
      <vt:lpstr>Prezentacja programu PowerPoint</vt:lpstr>
      <vt:lpstr>Prezentacja programu PowerPoint</vt:lpstr>
      <vt:lpstr>Najczęściej popełniane błędy w NW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Przez marsz do zdrowia  warsztaty Nordic Walking</dc:title>
  <dc:creator>Tomasz Steliga</dc:creator>
  <cp:lastModifiedBy>Tomasz Steliga - Nadleśnictwo Leżajsk</cp:lastModifiedBy>
  <cp:revision>33</cp:revision>
  <dcterms:created xsi:type="dcterms:W3CDTF">2018-12-02T20:35:20Z</dcterms:created>
  <dcterms:modified xsi:type="dcterms:W3CDTF">2020-08-21T13:03:05Z</dcterms:modified>
</cp:coreProperties>
</file>